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64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18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43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39E79-0EC7-437A-9B84-9C21B0C3E1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0BDC9-8387-4D86-B06F-1464C5573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047C7-0FC2-4522-A9B8-A10CF1F98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D29C-3B80-4A8F-B739-43170DB76F2D}" type="datetimeFigureOut">
              <a:rPr lang="en-GB" smtClean="0"/>
              <a:pPr/>
              <a:t>21/03/2024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162D9-8D56-4F05-BC8D-E8E49D5BC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708F65-6995-401D-BDEE-68ED0EE23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9830-920C-43FA-95E7-FF8F5B8305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08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36718-8FDE-4985-B6E9-01DE4BCDE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225845-C268-4361-A576-1F39A97894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BE296-B971-486A-AF87-CF013278F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D29C-3B80-4A8F-B739-43170DB76F2D}" type="datetimeFigureOut">
              <a:rPr lang="en-GB" smtClean="0"/>
              <a:pPr/>
              <a:t>21/03/2024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469C0-0C4C-40FC-828D-16FEF0C73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331C3-E5CC-41D8-A307-AE8634F0D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9830-920C-43FA-95E7-FF8F5B8305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300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3A2D02-998D-4043-9E53-67305DFF31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08A674-A127-4926-8822-7E7C54DA95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EB1FF3-AB67-4FC3-88A1-226A2D66E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D29C-3B80-4A8F-B739-43170DB76F2D}" type="datetimeFigureOut">
              <a:rPr lang="en-GB" smtClean="0"/>
              <a:pPr/>
              <a:t>21/03/2024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D148CF-3B99-4177-92EA-83E2446A2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0173D-6412-414B-952F-4A7BC68C0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9830-920C-43FA-95E7-FF8F5B8305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100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8159F-A760-462D-BA53-48F158A5E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8EFBA-9482-497A-AC4B-D7778F33A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177F9-1245-4473-96BE-4C0BD2843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D29C-3B80-4A8F-B739-43170DB76F2D}" type="datetimeFigureOut">
              <a:rPr lang="en-GB" smtClean="0"/>
              <a:pPr/>
              <a:t>21/03/2024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289CA-314E-4A91-B822-0FB4222BB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7EEC7A-9DD6-4FCC-94AF-E538C462A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9830-920C-43FA-95E7-FF8F5B8305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508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256FE-FEA7-4ABE-9A3E-82DF03E32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8FC44-5DB6-4FCB-AF7F-B163E960D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6C11A-B0A5-4EDA-865B-CA353C506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D29C-3B80-4A8F-B739-43170DB76F2D}" type="datetimeFigureOut">
              <a:rPr lang="en-GB" smtClean="0"/>
              <a:pPr/>
              <a:t>21/03/2024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F87D5-74D2-445A-8333-25A9500F9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D6CC6-0FCF-4179-9E86-9F85FC89F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9830-920C-43FA-95E7-FF8F5B8305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049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6825F-EE29-4A74-A449-B51776D6D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E0AB5-979D-45FF-A21D-0F9F9FF35E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F3491D-CBCD-41FB-BF90-C2F2D6E7DE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F43C39-DD86-4F4B-B52B-AF4826A04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D29C-3B80-4A8F-B739-43170DB76F2D}" type="datetimeFigureOut">
              <a:rPr lang="en-GB" smtClean="0"/>
              <a:pPr/>
              <a:t>21/03/2024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9C92B-BEA8-48EA-9A81-89022D8B6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242D2-BB36-4123-B2A0-B96F28240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9830-920C-43FA-95E7-FF8F5B8305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080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CB96D-5ABD-4117-8E9F-608BB7626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432559-85E0-4E9D-892C-FE0DB4239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3D8FA4-73C3-4161-AD0D-A0E8784578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52ACBF-1ACD-460A-9514-1FC42F6149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DCDB76-6998-42F8-9E07-ED0071320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BFEF35-1993-4883-A665-2E97AB2EE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D29C-3B80-4A8F-B739-43170DB76F2D}" type="datetimeFigureOut">
              <a:rPr lang="en-GB" smtClean="0"/>
              <a:pPr/>
              <a:t>21/03/2024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335D3E-9CE9-4959-8B0E-05D83DF46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612B40-65FF-47E5-AAA3-F9097A781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9830-920C-43FA-95E7-FF8F5B8305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645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302D4-75CE-445E-A3B9-11A83CC06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041232-F790-43A1-BEA0-499A4F5B2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D29C-3B80-4A8F-B739-43170DB76F2D}" type="datetimeFigureOut">
              <a:rPr lang="en-GB" smtClean="0"/>
              <a:pPr/>
              <a:t>21/03/2024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C4B2B2-36D7-4910-8C07-E69A9BE81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8DBF8B-3AA7-494A-90FD-244CFCF1A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9830-920C-43FA-95E7-FF8F5B8305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503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5462E6-6571-497F-81A2-949146EA9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D29C-3B80-4A8F-B739-43170DB76F2D}" type="datetimeFigureOut">
              <a:rPr lang="en-GB" smtClean="0"/>
              <a:pPr/>
              <a:t>21/03/2024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E5B94F-EDC9-4839-8AFD-A8D582DCE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4CAC49-871B-4F6B-B27C-F81AD9AC5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9830-920C-43FA-95E7-FF8F5B8305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9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7C14A-E845-4B21-99AF-F05B40689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D4E97-F385-4DCF-B497-749C7D696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3138D7-8CE3-4D64-96AF-8E3384B5A4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C49A4E-BA5B-4AD1-8C39-4E40E1BEB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D29C-3B80-4A8F-B739-43170DB76F2D}" type="datetimeFigureOut">
              <a:rPr lang="en-GB" smtClean="0"/>
              <a:pPr/>
              <a:t>21/03/2024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CAC1DD-8426-4988-9B54-F8C073B4A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DFE801-D29C-4233-A7AE-034349E06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9830-920C-43FA-95E7-FF8F5B8305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278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29751-561E-43D5-A165-4DEFA9C41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FC194D-0054-4F89-9A46-B5A38C629D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246DFF-F218-4C4F-859C-F188A0889D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9777B4-089F-4218-8466-C21726526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D29C-3B80-4A8F-B739-43170DB76F2D}" type="datetimeFigureOut">
              <a:rPr lang="en-GB" smtClean="0"/>
              <a:pPr/>
              <a:t>21/03/2024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6AA46B-8F9F-4CDA-8DF4-8946DA63D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6C9CDA-4C59-4964-849F-CB5728E96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9830-920C-43FA-95E7-FF8F5B8305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320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708BCA-3D9E-4F18-B56F-E0F44C59C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A99005-D783-4775-A0CF-07D2AA8446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A4D82-9D75-4E02-8DF6-34A4066058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5D29C-3B80-4A8F-B739-43170DB76F2D}" type="datetimeFigureOut">
              <a:rPr lang="en-GB" smtClean="0"/>
              <a:pPr/>
              <a:t>21/03/2024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9AB7D-6339-46FE-8AA1-642EFBE642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3D590-C6CA-4A8F-807B-CF5C257A1D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39830-920C-43FA-95E7-FF8F5B8305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246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FFA702C-90CE-4D3A-955B-C591F3877AC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971" y="92765"/>
            <a:ext cx="1065820" cy="1005840"/>
          </a:xfrm>
          <a:prstGeom prst="rect">
            <a:avLst/>
          </a:prstGeom>
        </p:spPr>
      </p:pic>
      <p:pic>
        <p:nvPicPr>
          <p:cNvPr id="1026" name="Picture 2" descr="Image result for â«Ø´Ø¹Ø§Ø± ÙÙÙØ© Ø§ÙØ¹ÙÙÙ Ø¬Ø§ÙØ¹Ø© Ø§ÙØ¨ØµØ±Ø©â¬â">
            <a:extLst>
              <a:ext uri="{FF2B5EF4-FFF2-40B4-BE49-F238E27FC236}">
                <a16:creationId xmlns:a16="http://schemas.microsoft.com/office/drawing/2014/main" id="{5D8F25E5-8497-4AE4-ACEE-A54FEA9BB7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637" y="106017"/>
            <a:ext cx="1005840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andia national laboratories">
            <a:extLst>
              <a:ext uri="{FF2B5EF4-FFF2-40B4-BE49-F238E27FC236}">
                <a16:creationId xmlns:a16="http://schemas.microsoft.com/office/drawing/2014/main" id="{34ECEC56-52C7-432A-9AFA-FA3D1A4C5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023" y="5852160"/>
            <a:ext cx="1301977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BE41F20-B0CB-4A51-8A2B-BB7D88D198D2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57433" y="120595"/>
            <a:ext cx="1034786" cy="10058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12800" y="1354666"/>
            <a:ext cx="9703126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  <a:latin typeface="Bahnschrift" pitchFamily="34" charset="0"/>
              </a:rPr>
              <a:t>Biosafety management</a:t>
            </a:r>
          </a:p>
          <a:p>
            <a:pPr algn="ctr"/>
            <a:endParaRPr lang="en-GB" sz="3600" dirty="0">
              <a:solidFill>
                <a:srgbClr val="002060"/>
              </a:solidFill>
              <a:latin typeface="Bahnschrift" pitchFamily="34" charset="0"/>
            </a:endParaRPr>
          </a:p>
          <a:p>
            <a:pPr algn="ctr"/>
            <a:r>
              <a:rPr lang="en-GB" sz="3600" dirty="0">
                <a:solidFill>
                  <a:srgbClr val="002060"/>
                </a:solidFill>
                <a:latin typeface="Bahnschrift" pitchFamily="34" charset="0"/>
              </a:rPr>
              <a:t>By</a:t>
            </a:r>
          </a:p>
          <a:p>
            <a:pPr algn="ctr"/>
            <a:endParaRPr lang="en-US" sz="2000" dirty="0">
              <a:solidFill>
                <a:srgbClr val="002060"/>
              </a:solidFill>
              <a:latin typeface="Bahnschrift" pitchFamily="34" charset="0"/>
            </a:endParaRPr>
          </a:p>
          <a:p>
            <a:pPr algn="ctr"/>
            <a:r>
              <a:rPr lang="en-US" sz="3600" dirty="0" err="1">
                <a:solidFill>
                  <a:srgbClr val="002060"/>
                </a:solidFill>
                <a:latin typeface="Bahnschrift" pitchFamily="34" charset="0"/>
              </a:rPr>
              <a:t>prof.Dr</a:t>
            </a:r>
            <a:r>
              <a:rPr lang="en-US" sz="3600" dirty="0">
                <a:solidFill>
                  <a:srgbClr val="002060"/>
                </a:solidFill>
                <a:latin typeface="Bahnschrift" pitchFamily="34" charset="0"/>
              </a:rPr>
              <a:t>. Saad </a:t>
            </a:r>
            <a:r>
              <a:rPr lang="en-US" sz="3600" dirty="0" err="1">
                <a:solidFill>
                  <a:srgbClr val="002060"/>
                </a:solidFill>
                <a:latin typeface="Bahnschrift" pitchFamily="34" charset="0"/>
              </a:rPr>
              <a:t>Shakir</a:t>
            </a:r>
            <a:r>
              <a:rPr lang="en-US" sz="3600" dirty="0">
                <a:solidFill>
                  <a:srgbClr val="002060"/>
                </a:solidFill>
                <a:latin typeface="Bahnschrift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Bahnschrift" pitchFamily="34" charset="0"/>
              </a:rPr>
              <a:t>Mahdi</a:t>
            </a:r>
            <a:endParaRPr lang="en-US" sz="3600" dirty="0">
              <a:solidFill>
                <a:srgbClr val="002060"/>
              </a:solidFill>
              <a:latin typeface="Bahnschrift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FFA702C-90CE-4D3A-955B-C591F3877AC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971" y="92765"/>
            <a:ext cx="1065820" cy="1005840"/>
          </a:xfrm>
          <a:prstGeom prst="rect">
            <a:avLst/>
          </a:prstGeom>
        </p:spPr>
      </p:pic>
      <p:pic>
        <p:nvPicPr>
          <p:cNvPr id="1026" name="Picture 2" descr="Image result for â«Ø´Ø¹Ø§Ø± ÙÙÙØ© Ø§ÙØ¹ÙÙÙ Ø¬Ø§ÙØ¹Ø© Ø§ÙØ¨ØµØ±Ø©â¬â">
            <a:extLst>
              <a:ext uri="{FF2B5EF4-FFF2-40B4-BE49-F238E27FC236}">
                <a16:creationId xmlns:a16="http://schemas.microsoft.com/office/drawing/2014/main" id="{5D8F25E5-8497-4AE4-ACEE-A54FEA9BB7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637" y="106017"/>
            <a:ext cx="1005840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andia national laboratories">
            <a:extLst>
              <a:ext uri="{FF2B5EF4-FFF2-40B4-BE49-F238E27FC236}">
                <a16:creationId xmlns:a16="http://schemas.microsoft.com/office/drawing/2014/main" id="{34ECEC56-52C7-432A-9AFA-FA3D1A4C5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023" y="5852160"/>
            <a:ext cx="1301977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BE41F20-B0CB-4A51-8A2B-BB7D88D198D2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18299" y="179862"/>
            <a:ext cx="1034786" cy="100584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63072" y="1451847"/>
            <a:ext cx="113896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b="1" dirty="0">
                <a:solidFill>
                  <a:srgbClr val="C00000"/>
                </a:solidFill>
              </a:rPr>
              <a:t>Manage procedures after the event (when the event ends) .</a:t>
            </a:r>
          </a:p>
        </p:txBody>
      </p:sp>
      <p:sp>
        <p:nvSpPr>
          <p:cNvPr id="8" name="Rectangle 7"/>
          <p:cNvSpPr/>
          <p:nvPr/>
        </p:nvSpPr>
        <p:spPr>
          <a:xfrm>
            <a:off x="479610" y="1979005"/>
            <a:ext cx="10345271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u="sng" dirty="0">
                <a:solidFill>
                  <a:srgbClr val="0070C0"/>
                </a:solidFill>
              </a:rPr>
              <a:t>Includes: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0070C0"/>
                </a:solidFill>
              </a:rPr>
              <a:t>Damage assessment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0070C0"/>
                </a:solidFill>
              </a:rPr>
              <a:t>Evaluate the actions taken during the event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0070C0"/>
                </a:solidFill>
              </a:rPr>
              <a:t>Ensure that the place of the event is free of danger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0070C0"/>
                </a:solidFill>
              </a:rPr>
              <a:t>Determine the causes that led to the event</a:t>
            </a:r>
          </a:p>
        </p:txBody>
      </p:sp>
    </p:spTree>
  </p:cSld>
  <p:clrMapOvr>
    <a:masterClrMapping/>
  </p:clrMapOvr>
  <p:transition>
    <p:pull dir="r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FFA702C-90CE-4D3A-955B-C591F3877AC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971" y="92765"/>
            <a:ext cx="1065820" cy="1005840"/>
          </a:xfrm>
          <a:prstGeom prst="rect">
            <a:avLst/>
          </a:prstGeom>
        </p:spPr>
      </p:pic>
      <p:pic>
        <p:nvPicPr>
          <p:cNvPr id="1026" name="Picture 2" descr="Image result for â«Ø´Ø¹Ø§Ø± ÙÙÙØ© Ø§ÙØ¹ÙÙÙ Ø¬Ø§ÙØ¹Ø© Ø§ÙØ¨ØµØ±Ø©â¬â">
            <a:extLst>
              <a:ext uri="{FF2B5EF4-FFF2-40B4-BE49-F238E27FC236}">
                <a16:creationId xmlns:a16="http://schemas.microsoft.com/office/drawing/2014/main" id="{5D8F25E5-8497-4AE4-ACEE-A54FEA9BB7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637" y="106017"/>
            <a:ext cx="1005840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andia national laboratories">
            <a:extLst>
              <a:ext uri="{FF2B5EF4-FFF2-40B4-BE49-F238E27FC236}">
                <a16:creationId xmlns:a16="http://schemas.microsoft.com/office/drawing/2014/main" id="{34ECEC56-52C7-432A-9AFA-FA3D1A4C5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023" y="5852160"/>
            <a:ext cx="1301977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BE41F20-B0CB-4A51-8A2B-BB7D88D198D2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92899" y="188328"/>
            <a:ext cx="1034786" cy="100584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63072" y="1451847"/>
            <a:ext cx="113896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b="1" dirty="0">
                <a:solidFill>
                  <a:srgbClr val="C00000"/>
                </a:solidFill>
              </a:rPr>
              <a:t>Manage procedures after the event (when the event ends) .</a:t>
            </a:r>
          </a:p>
        </p:txBody>
      </p:sp>
      <p:sp>
        <p:nvSpPr>
          <p:cNvPr id="8" name="Rectangle 7"/>
          <p:cNvSpPr/>
          <p:nvPr/>
        </p:nvSpPr>
        <p:spPr>
          <a:xfrm>
            <a:off x="479610" y="1979005"/>
            <a:ext cx="1034527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u="sng" dirty="0">
                <a:solidFill>
                  <a:srgbClr val="0070C0"/>
                </a:solidFill>
              </a:rPr>
              <a:t>Includes: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0070C0"/>
                </a:solidFill>
              </a:rPr>
              <a:t>Determining predators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0070C0"/>
                </a:solidFill>
              </a:rPr>
              <a:t>Make adjustments to safety plans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0070C0"/>
                </a:solidFill>
              </a:rPr>
              <a:t>Write reports on how the event will not happen again</a:t>
            </a:r>
            <a:endParaRPr lang="en-US" sz="2800" dirty="0"/>
          </a:p>
        </p:txBody>
      </p:sp>
    </p:spTree>
  </p:cSld>
  <p:clrMapOvr>
    <a:masterClrMapping/>
  </p:clrMapOvr>
  <p:transition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FFA702C-90CE-4D3A-955B-C591F3877AC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971" y="92765"/>
            <a:ext cx="1065820" cy="1005840"/>
          </a:xfrm>
          <a:prstGeom prst="rect">
            <a:avLst/>
          </a:prstGeom>
        </p:spPr>
      </p:pic>
      <p:pic>
        <p:nvPicPr>
          <p:cNvPr id="1026" name="Picture 2" descr="Image result for â«Ø´Ø¹Ø§Ø± ÙÙÙØ© Ø§ÙØ¹ÙÙÙ Ø¬Ø§ÙØ¹Ø© Ø§ÙØ¨ØµØ±Ø©â¬â">
            <a:extLst>
              <a:ext uri="{FF2B5EF4-FFF2-40B4-BE49-F238E27FC236}">
                <a16:creationId xmlns:a16="http://schemas.microsoft.com/office/drawing/2014/main" id="{5D8F25E5-8497-4AE4-ACEE-A54FEA9BB7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637" y="106017"/>
            <a:ext cx="1005840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andia national laboratories">
            <a:extLst>
              <a:ext uri="{FF2B5EF4-FFF2-40B4-BE49-F238E27FC236}">
                <a16:creationId xmlns:a16="http://schemas.microsoft.com/office/drawing/2014/main" id="{34ECEC56-52C7-432A-9AFA-FA3D1A4C5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023" y="5852160"/>
            <a:ext cx="1301977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BE41F20-B0CB-4A51-8A2B-BB7D88D198D2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60633" y="120595"/>
            <a:ext cx="1034786" cy="1005840"/>
          </a:xfrm>
          <a:prstGeom prst="rect">
            <a:avLst/>
          </a:prstGeom>
        </p:spPr>
      </p:pic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5107537" y="2166191"/>
            <a:ext cx="4281487" cy="3937000"/>
            <a:chOff x="1655" y="1117"/>
            <a:chExt cx="2450" cy="2721"/>
          </a:xfrm>
        </p:grpSpPr>
        <p:sp>
          <p:nvSpPr>
            <p:cNvPr id="8" name="Rectangle 3"/>
            <p:cNvSpPr>
              <a:spLocks noChangeArrowheads="1"/>
            </p:cNvSpPr>
            <p:nvPr/>
          </p:nvSpPr>
          <p:spPr bwMode="auto">
            <a:xfrm>
              <a:off x="2880" y="1117"/>
              <a:ext cx="1225" cy="907"/>
            </a:xfrm>
            <a:prstGeom prst="rect">
              <a:avLst/>
            </a:prstGeom>
            <a:noFill/>
            <a:ln w="28575" algn="ctr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lIns="144000" tIns="144000" rIns="144000" bIns="0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2880" y="2024"/>
              <a:ext cx="1225" cy="905"/>
            </a:xfrm>
            <a:prstGeom prst="rect">
              <a:avLst/>
            </a:prstGeom>
            <a:noFill/>
            <a:ln w="28575" algn="ctr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lIns="144000" tIns="144000" rIns="144000" bIns="0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2880" y="2931"/>
              <a:ext cx="1225" cy="907"/>
            </a:xfrm>
            <a:prstGeom prst="rect">
              <a:avLst/>
            </a:prstGeom>
            <a:noFill/>
            <a:ln w="28575" algn="ctr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lIns="144000" tIns="144000" rIns="144000" bIns="0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1655" y="1117"/>
              <a:ext cx="1225" cy="907"/>
            </a:xfrm>
            <a:prstGeom prst="rect">
              <a:avLst/>
            </a:prstGeom>
            <a:noFill/>
            <a:ln w="28575" algn="ctr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lIns="144000" tIns="144000" rIns="144000" bIns="0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1655" y="2024"/>
              <a:ext cx="1225" cy="905"/>
            </a:xfrm>
            <a:prstGeom prst="rect">
              <a:avLst/>
            </a:prstGeom>
            <a:noFill/>
            <a:ln w="28575" algn="ctr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lIns="144000" tIns="144000" rIns="144000" bIns="0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1655" y="2931"/>
              <a:ext cx="1225" cy="907"/>
            </a:xfrm>
            <a:prstGeom prst="rect">
              <a:avLst/>
            </a:prstGeom>
            <a:noFill/>
            <a:ln w="28575" algn="ctr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lIns="144000" tIns="144000" rIns="144000" bIns="0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Oval 10"/>
          <p:cNvSpPr>
            <a:spLocks noChangeAspect="1" noChangeArrowheads="1"/>
          </p:cNvSpPr>
          <p:nvPr/>
        </p:nvSpPr>
        <p:spPr bwMode="auto">
          <a:xfrm>
            <a:off x="4225839" y="1729946"/>
            <a:ext cx="1783397" cy="893127"/>
          </a:xfrm>
          <a:prstGeom prst="flowChartAlternateProcess">
            <a:avLst/>
          </a:prstGeom>
          <a:solidFill>
            <a:schemeClr val="accent6">
              <a:lumMod val="75000"/>
            </a:schemeClr>
          </a:solidFill>
          <a:ln w="1905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  <a:latin typeface="Tahoma" pitchFamily="34" charset="0"/>
                <a:cs typeface="Arial" pitchFamily="34" charset="0"/>
              </a:rPr>
              <a:t>Organization</a:t>
            </a:r>
          </a:p>
        </p:txBody>
      </p:sp>
      <p:sp>
        <p:nvSpPr>
          <p:cNvPr id="16" name="Oval 11"/>
          <p:cNvSpPr>
            <a:spLocks noChangeAspect="1" noChangeArrowheads="1"/>
          </p:cNvSpPr>
          <p:nvPr/>
        </p:nvSpPr>
        <p:spPr bwMode="auto">
          <a:xfrm>
            <a:off x="4225839" y="3058683"/>
            <a:ext cx="1783397" cy="893127"/>
          </a:xfrm>
          <a:prstGeom prst="flowChartAlternateProcess">
            <a:avLst/>
          </a:prstGeom>
          <a:solidFill>
            <a:schemeClr val="accent6">
              <a:lumMod val="75000"/>
            </a:schemeClr>
          </a:solidFill>
          <a:ln w="1905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  <a:latin typeface="Tahoma" pitchFamily="34" charset="0"/>
                <a:cs typeface="Arial" pitchFamily="34" charset="0"/>
              </a:rPr>
              <a:t>Stock Management</a:t>
            </a:r>
          </a:p>
        </p:txBody>
      </p:sp>
      <p:sp>
        <p:nvSpPr>
          <p:cNvPr id="17" name="Oval 12"/>
          <p:cNvSpPr>
            <a:spLocks noChangeAspect="1" noChangeArrowheads="1"/>
          </p:cNvSpPr>
          <p:nvPr/>
        </p:nvSpPr>
        <p:spPr bwMode="auto">
          <a:xfrm>
            <a:off x="4225839" y="4346781"/>
            <a:ext cx="1783397" cy="893127"/>
          </a:xfrm>
          <a:prstGeom prst="flowChartAlternateProcess">
            <a:avLst/>
          </a:prstGeom>
          <a:solidFill>
            <a:schemeClr val="accent6">
              <a:lumMod val="75000"/>
            </a:schemeClr>
          </a:solidFill>
          <a:ln w="1905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  <a:latin typeface="Tahoma" pitchFamily="34" charset="0"/>
                <a:cs typeface="Arial" pitchFamily="34" charset="0"/>
              </a:rPr>
              <a:t>SOPs, Documents &amp; Records</a:t>
            </a:r>
          </a:p>
        </p:txBody>
      </p:sp>
      <p:sp>
        <p:nvSpPr>
          <p:cNvPr id="18" name="Oval 13"/>
          <p:cNvSpPr>
            <a:spLocks noChangeAspect="1" noChangeArrowheads="1"/>
          </p:cNvSpPr>
          <p:nvPr/>
        </p:nvSpPr>
        <p:spPr bwMode="auto">
          <a:xfrm>
            <a:off x="4225839" y="5656786"/>
            <a:ext cx="1783397" cy="893127"/>
          </a:xfrm>
          <a:prstGeom prst="flowChartAlternateProcess">
            <a:avLst/>
          </a:prstGeom>
          <a:solidFill>
            <a:schemeClr val="accent6">
              <a:lumMod val="75000"/>
            </a:schemeClr>
          </a:solidFill>
          <a:ln w="1905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  <a:latin typeface="Tahoma" pitchFamily="34" charset="0"/>
                <a:cs typeface="Arial" pitchFamily="34" charset="0"/>
              </a:rPr>
              <a:t>Process </a:t>
            </a:r>
          </a:p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  <a:latin typeface="Tahoma" pitchFamily="34" charset="0"/>
                <a:cs typeface="Arial" pitchFamily="34" charset="0"/>
              </a:rPr>
              <a:t>Improvement</a:t>
            </a:r>
          </a:p>
        </p:txBody>
      </p:sp>
      <p:sp>
        <p:nvSpPr>
          <p:cNvPr id="19" name="Oval 14"/>
          <p:cNvSpPr>
            <a:spLocks noChangeAspect="1" noChangeArrowheads="1"/>
          </p:cNvSpPr>
          <p:nvPr/>
        </p:nvSpPr>
        <p:spPr bwMode="auto">
          <a:xfrm>
            <a:off x="6373727" y="1729946"/>
            <a:ext cx="1783397" cy="893127"/>
          </a:xfrm>
          <a:prstGeom prst="flowChartAlternateProcess">
            <a:avLst/>
          </a:prstGeom>
          <a:solidFill>
            <a:schemeClr val="accent6">
              <a:lumMod val="75000"/>
            </a:schemeClr>
          </a:solidFill>
          <a:ln w="1905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  <a:latin typeface="Tahoma" pitchFamily="34" charset="0"/>
                <a:cs typeface="Arial" pitchFamily="34" charset="0"/>
              </a:rPr>
              <a:t>Personnel</a:t>
            </a:r>
          </a:p>
        </p:txBody>
      </p:sp>
      <p:sp>
        <p:nvSpPr>
          <p:cNvPr id="20" name="Oval 15"/>
          <p:cNvSpPr>
            <a:spLocks noChangeAspect="1" noChangeArrowheads="1"/>
          </p:cNvSpPr>
          <p:nvPr/>
        </p:nvSpPr>
        <p:spPr bwMode="auto">
          <a:xfrm>
            <a:off x="6373727" y="3058683"/>
            <a:ext cx="1783397" cy="893127"/>
          </a:xfrm>
          <a:prstGeom prst="flowChartAlternateProcess">
            <a:avLst/>
          </a:prstGeom>
          <a:solidFill>
            <a:schemeClr val="accent6">
              <a:lumMod val="75000"/>
            </a:schemeClr>
          </a:solidFill>
          <a:ln w="1905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  <a:latin typeface="Tahoma" pitchFamily="34" charset="0"/>
                <a:cs typeface="Arial" pitchFamily="34" charset="0"/>
              </a:rPr>
              <a:t>Quality Control</a:t>
            </a:r>
          </a:p>
        </p:txBody>
      </p:sp>
      <p:sp>
        <p:nvSpPr>
          <p:cNvPr id="21" name="Oval 16"/>
          <p:cNvSpPr>
            <a:spLocks noChangeAspect="1" noChangeArrowheads="1"/>
          </p:cNvSpPr>
          <p:nvPr/>
        </p:nvSpPr>
        <p:spPr bwMode="auto">
          <a:xfrm>
            <a:off x="6373727" y="4346781"/>
            <a:ext cx="1783397" cy="893127"/>
          </a:xfrm>
          <a:prstGeom prst="flowChartAlternateProcess">
            <a:avLst/>
          </a:prstGeom>
          <a:solidFill>
            <a:schemeClr val="accent6">
              <a:lumMod val="75000"/>
            </a:schemeClr>
          </a:solidFill>
          <a:ln w="1905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000">
                <a:solidFill>
                  <a:schemeClr val="bg1"/>
                </a:solidFill>
                <a:latin typeface="Tahoma" pitchFamily="34" charset="0"/>
                <a:cs typeface="Arial" pitchFamily="34" charset="0"/>
              </a:rPr>
              <a:t>Occurrence Management</a:t>
            </a:r>
          </a:p>
        </p:txBody>
      </p:sp>
      <p:sp>
        <p:nvSpPr>
          <p:cNvPr id="22" name="Oval 17"/>
          <p:cNvSpPr>
            <a:spLocks noChangeAspect="1" noChangeArrowheads="1"/>
          </p:cNvSpPr>
          <p:nvPr/>
        </p:nvSpPr>
        <p:spPr bwMode="auto">
          <a:xfrm>
            <a:off x="6373727" y="5656786"/>
            <a:ext cx="1783397" cy="893127"/>
          </a:xfrm>
          <a:prstGeom prst="flowChartAlternateProcess">
            <a:avLst/>
          </a:prstGeom>
          <a:solidFill>
            <a:schemeClr val="accent6">
              <a:lumMod val="75000"/>
            </a:schemeClr>
          </a:solidFill>
          <a:ln w="1905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  <a:latin typeface="Tahoma" pitchFamily="34" charset="0"/>
                <a:cs typeface="Arial" pitchFamily="34" charset="0"/>
              </a:rPr>
              <a:t>Specimen Management</a:t>
            </a:r>
          </a:p>
        </p:txBody>
      </p:sp>
      <p:sp>
        <p:nvSpPr>
          <p:cNvPr id="23" name="Oval 18"/>
          <p:cNvSpPr>
            <a:spLocks noChangeAspect="1" noChangeArrowheads="1"/>
          </p:cNvSpPr>
          <p:nvPr/>
        </p:nvSpPr>
        <p:spPr bwMode="auto">
          <a:xfrm>
            <a:off x="8499707" y="1729946"/>
            <a:ext cx="1783397" cy="893127"/>
          </a:xfrm>
          <a:prstGeom prst="flowChartAlternateProcess">
            <a:avLst/>
          </a:prstGeom>
          <a:solidFill>
            <a:schemeClr val="accent6">
              <a:lumMod val="75000"/>
            </a:schemeClr>
          </a:solidFill>
          <a:ln w="1905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  <a:latin typeface="Tahoma" pitchFamily="34" charset="0"/>
                <a:cs typeface="Arial" pitchFamily="34" charset="0"/>
              </a:rPr>
              <a:t>Equipment</a:t>
            </a:r>
          </a:p>
        </p:txBody>
      </p:sp>
      <p:sp>
        <p:nvSpPr>
          <p:cNvPr id="24" name="Oval 19"/>
          <p:cNvSpPr>
            <a:spLocks noChangeAspect="1" noChangeArrowheads="1"/>
          </p:cNvSpPr>
          <p:nvPr/>
        </p:nvSpPr>
        <p:spPr bwMode="auto">
          <a:xfrm>
            <a:off x="8499707" y="3058683"/>
            <a:ext cx="1783397" cy="893127"/>
          </a:xfrm>
          <a:prstGeom prst="flowChartAlternateProcess">
            <a:avLst/>
          </a:prstGeom>
          <a:solidFill>
            <a:schemeClr val="accent6">
              <a:lumMod val="75000"/>
            </a:schemeClr>
          </a:solidFill>
          <a:ln w="1905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000">
                <a:solidFill>
                  <a:schemeClr val="bg1"/>
                </a:solidFill>
                <a:latin typeface="Tahoma" pitchFamily="34" charset="0"/>
                <a:cs typeface="Arial" pitchFamily="34" charset="0"/>
              </a:rPr>
              <a:t>Data Management</a:t>
            </a:r>
          </a:p>
        </p:txBody>
      </p:sp>
      <p:sp>
        <p:nvSpPr>
          <p:cNvPr id="25" name="Oval 20"/>
          <p:cNvSpPr>
            <a:spLocks noChangeAspect="1" noChangeArrowheads="1"/>
          </p:cNvSpPr>
          <p:nvPr/>
        </p:nvSpPr>
        <p:spPr bwMode="auto">
          <a:xfrm>
            <a:off x="8499707" y="4346781"/>
            <a:ext cx="1783397" cy="893127"/>
          </a:xfrm>
          <a:prstGeom prst="flowChartAlternateProcess">
            <a:avLst/>
          </a:prstGeom>
          <a:solidFill>
            <a:schemeClr val="accent6">
              <a:lumMod val="75000"/>
            </a:schemeClr>
          </a:solidFill>
          <a:ln w="1905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000">
                <a:solidFill>
                  <a:schemeClr val="bg1"/>
                </a:solidFill>
                <a:latin typeface="Tahoma" pitchFamily="34" charset="0"/>
                <a:cs typeface="Arial" pitchFamily="34" charset="0"/>
              </a:rPr>
              <a:t>Assessment</a:t>
            </a:r>
          </a:p>
        </p:txBody>
      </p:sp>
      <p:sp>
        <p:nvSpPr>
          <p:cNvPr id="26" name="Oval 21"/>
          <p:cNvSpPr>
            <a:spLocks noChangeAspect="1" noChangeArrowheads="1"/>
          </p:cNvSpPr>
          <p:nvPr/>
        </p:nvSpPr>
        <p:spPr bwMode="auto">
          <a:xfrm>
            <a:off x="8499707" y="5656786"/>
            <a:ext cx="1783397" cy="893127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 w="1905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000" dirty="0">
                <a:latin typeface="Tahoma" pitchFamily="34" charset="0"/>
                <a:cs typeface="Arial" pitchFamily="34" charset="0"/>
              </a:rPr>
              <a:t>Safety &amp; Waste Management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51099" y="1765158"/>
            <a:ext cx="3284745" cy="28007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C00000"/>
                </a:solidFill>
              </a:rPr>
              <a:t>The Lab</a:t>
            </a:r>
          </a:p>
          <a:p>
            <a:r>
              <a:rPr lang="en-US" sz="4400" b="1" dirty="0">
                <a:solidFill>
                  <a:srgbClr val="C00000"/>
                </a:solidFill>
              </a:rPr>
              <a:t> Quality </a:t>
            </a:r>
          </a:p>
          <a:p>
            <a:r>
              <a:rPr lang="en-US" sz="4400" b="1" dirty="0">
                <a:solidFill>
                  <a:srgbClr val="C00000"/>
                </a:solidFill>
              </a:rPr>
              <a:t>System</a:t>
            </a:r>
          </a:p>
          <a:p>
            <a:r>
              <a:rPr lang="en-US" sz="4400" b="1" dirty="0">
                <a:solidFill>
                  <a:srgbClr val="C00000"/>
                </a:solidFill>
              </a:rPr>
              <a:t>management</a:t>
            </a:r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FFA702C-90CE-4D3A-955B-C591F3877AC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971" y="92765"/>
            <a:ext cx="1065820" cy="1005840"/>
          </a:xfrm>
          <a:prstGeom prst="rect">
            <a:avLst/>
          </a:prstGeom>
        </p:spPr>
      </p:pic>
      <p:pic>
        <p:nvPicPr>
          <p:cNvPr id="1026" name="Picture 2" descr="Image result for â«Ø´Ø¹Ø§Ø± ÙÙÙØ© Ø§ÙØ¹ÙÙÙ Ø¬Ø§ÙØ¹Ø© Ø§ÙØ¨ØµØ±Ø©â¬â">
            <a:extLst>
              <a:ext uri="{FF2B5EF4-FFF2-40B4-BE49-F238E27FC236}">
                <a16:creationId xmlns:a16="http://schemas.microsoft.com/office/drawing/2014/main" id="{5D8F25E5-8497-4AE4-ACEE-A54FEA9BB7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637" y="106017"/>
            <a:ext cx="1005840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andia national laboratories">
            <a:extLst>
              <a:ext uri="{FF2B5EF4-FFF2-40B4-BE49-F238E27FC236}">
                <a16:creationId xmlns:a16="http://schemas.microsoft.com/office/drawing/2014/main" id="{34ECEC56-52C7-432A-9AFA-FA3D1A4C5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023" y="5852160"/>
            <a:ext cx="1301977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BE41F20-B0CB-4A51-8A2B-BB7D88D198D2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57432" y="256062"/>
            <a:ext cx="1034786" cy="100584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2784763" y="2773687"/>
            <a:ext cx="578876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00000"/>
              </a:buClr>
              <a:defRPr/>
            </a:pPr>
            <a:r>
              <a:rPr lang="en-US" sz="9600" b="1" dirty="0">
                <a:solidFill>
                  <a:srgbClr val="C00000"/>
                </a:solidFill>
                <a:latin typeface="Sitka Banner" pitchFamily="2" charset="0"/>
                <a:cs typeface="Arial" pitchFamily="34" charset="0"/>
              </a:rPr>
              <a:t>Thank you </a:t>
            </a:r>
          </a:p>
        </p:txBody>
      </p:sp>
    </p:spTree>
  </p:cSld>
  <p:clrMapOvr>
    <a:masterClrMapping/>
  </p:clrMapOvr>
  <p:transition>
    <p:split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FFA702C-90CE-4D3A-955B-C591F3877AC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971" y="92765"/>
            <a:ext cx="1065820" cy="1005840"/>
          </a:xfrm>
          <a:prstGeom prst="rect">
            <a:avLst/>
          </a:prstGeom>
        </p:spPr>
      </p:pic>
      <p:pic>
        <p:nvPicPr>
          <p:cNvPr id="1026" name="Picture 2" descr="Image result for â«Ø´Ø¹Ø§Ø± ÙÙÙØ© Ø§ÙØ¹ÙÙÙ Ø¬Ø§ÙØ¹Ø© Ø§ÙØ¨ØµØ±Ø©â¬â">
            <a:extLst>
              <a:ext uri="{FF2B5EF4-FFF2-40B4-BE49-F238E27FC236}">
                <a16:creationId xmlns:a16="http://schemas.microsoft.com/office/drawing/2014/main" id="{5D8F25E5-8497-4AE4-ACEE-A54FEA9BB7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637" y="106017"/>
            <a:ext cx="1005840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andia national laboratories">
            <a:extLst>
              <a:ext uri="{FF2B5EF4-FFF2-40B4-BE49-F238E27FC236}">
                <a16:creationId xmlns:a16="http://schemas.microsoft.com/office/drawing/2014/main" id="{34ECEC56-52C7-432A-9AFA-FA3D1A4C5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023" y="5852160"/>
            <a:ext cx="1301977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BE41F20-B0CB-4A51-8A2B-BB7D88D198D2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3432" y="103662"/>
            <a:ext cx="1034786" cy="100584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55494" y="1496216"/>
            <a:ext cx="1171238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400" b="1" dirty="0">
                <a:solidFill>
                  <a:srgbClr val="C00000"/>
                </a:solidFill>
              </a:rPr>
              <a:t> What is Biosafety ?</a:t>
            </a:r>
          </a:p>
          <a:p>
            <a:endParaRPr lang="en-US" sz="2800" b="1" dirty="0">
              <a:solidFill>
                <a:srgbClr val="C00000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800" dirty="0"/>
              <a:t> </a:t>
            </a:r>
            <a:r>
              <a:rPr lang="en-US" sz="2800" b="1" dirty="0">
                <a:solidFill>
                  <a:srgbClr val="0070C0"/>
                </a:solidFill>
              </a:rPr>
              <a:t>Safety from exposure to Infectious Agents (</a:t>
            </a:r>
            <a:r>
              <a:rPr lang="en-US" sz="2800" b="1" dirty="0">
                <a:solidFill>
                  <a:srgbClr val="C00000"/>
                </a:solidFill>
              </a:rPr>
              <a:t>micro-organisms and toxins</a:t>
            </a:r>
            <a:r>
              <a:rPr lang="en-US" sz="2800" b="1" dirty="0">
                <a:solidFill>
                  <a:srgbClr val="0070C0"/>
                </a:solidFill>
              </a:rPr>
              <a:t>) . </a:t>
            </a:r>
          </a:p>
          <a:p>
            <a:pPr>
              <a:buClr>
                <a:srgbClr val="FF0000"/>
              </a:buClr>
            </a:pPr>
            <a:endParaRPr lang="en-US" sz="2800" b="1" dirty="0">
              <a:solidFill>
                <a:srgbClr val="0070C0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0070C0"/>
                </a:solidFill>
              </a:rPr>
              <a:t>Safety from exposure to harm chemicals  materials ( </a:t>
            </a:r>
            <a:r>
              <a:rPr lang="en-US" sz="2800" b="1" dirty="0">
                <a:solidFill>
                  <a:srgbClr val="C00000"/>
                </a:solidFill>
              </a:rPr>
              <a:t>Acid , alcohol , …..etc</a:t>
            </a:r>
            <a:r>
              <a:rPr lang="en-US" sz="2800" b="1" dirty="0">
                <a:solidFill>
                  <a:srgbClr val="0070C0"/>
                </a:solidFill>
              </a:rPr>
              <a:t>)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endParaRPr lang="en-US" sz="2800" b="1" dirty="0">
              <a:solidFill>
                <a:srgbClr val="0070C0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0070C0"/>
                </a:solidFill>
              </a:rPr>
              <a:t>Safety from exposure to harm radiation ( </a:t>
            </a:r>
            <a:r>
              <a:rPr lang="en-US" sz="2800" b="1" dirty="0">
                <a:solidFill>
                  <a:srgbClr val="C00000"/>
                </a:solidFill>
              </a:rPr>
              <a:t>Any radiation materials </a:t>
            </a:r>
            <a:r>
              <a:rPr lang="en-US" sz="2800" b="1" dirty="0">
                <a:solidFill>
                  <a:srgbClr val="0070C0"/>
                </a:solidFill>
              </a:rPr>
              <a:t>)</a:t>
            </a:r>
          </a:p>
          <a:p>
            <a:pPr>
              <a:buClr>
                <a:srgbClr val="FF0000"/>
              </a:buClr>
            </a:pPr>
            <a:endParaRPr lang="en-US" sz="2800" b="1" dirty="0">
              <a:solidFill>
                <a:srgbClr val="0070C0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0070C0"/>
                </a:solidFill>
              </a:rPr>
              <a:t>All the Above  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endParaRPr lang="en-US" sz="2800" b="1" dirty="0">
              <a:solidFill>
                <a:srgbClr val="0070C0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endParaRPr 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FFA702C-90CE-4D3A-955B-C591F3877AC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971" y="92765"/>
            <a:ext cx="1065820" cy="1005840"/>
          </a:xfrm>
          <a:prstGeom prst="rect">
            <a:avLst/>
          </a:prstGeom>
        </p:spPr>
      </p:pic>
      <p:pic>
        <p:nvPicPr>
          <p:cNvPr id="1026" name="Picture 2" descr="Image result for â«Ø´Ø¹Ø§Ø± ÙÙÙØ© Ø§ÙØ¹ÙÙÙ Ø¬Ø§ÙØ¹Ø© Ø§ÙØ¨ØµØ±Ø©â¬â">
            <a:extLst>
              <a:ext uri="{FF2B5EF4-FFF2-40B4-BE49-F238E27FC236}">
                <a16:creationId xmlns:a16="http://schemas.microsoft.com/office/drawing/2014/main" id="{5D8F25E5-8497-4AE4-ACEE-A54FEA9BB7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637" y="106017"/>
            <a:ext cx="1005840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andia national laboratories">
            <a:extLst>
              <a:ext uri="{FF2B5EF4-FFF2-40B4-BE49-F238E27FC236}">
                <a16:creationId xmlns:a16="http://schemas.microsoft.com/office/drawing/2014/main" id="{34ECEC56-52C7-432A-9AFA-FA3D1A4C5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023" y="5852160"/>
            <a:ext cx="1301977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BE41F20-B0CB-4A51-8A2B-BB7D88D198D2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59033" y="129061"/>
            <a:ext cx="1034786" cy="1005840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99247" y="1089212"/>
            <a:ext cx="10717306" cy="1331258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b="1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Biosafety</a:t>
            </a:r>
            <a:r>
              <a:rPr lang="en-US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is related to several fields</a:t>
            </a:r>
          </a:p>
        </p:txBody>
      </p:sp>
      <p:sp>
        <p:nvSpPr>
          <p:cNvPr id="8" name="Rectangle 7"/>
          <p:cNvSpPr/>
          <p:nvPr/>
        </p:nvSpPr>
        <p:spPr>
          <a:xfrm>
            <a:off x="336177" y="2329932"/>
            <a:ext cx="1152412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0066FF"/>
                </a:solidFill>
              </a:rPr>
              <a:t>MEDICINE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endParaRPr lang="en-US" sz="2800" b="1" dirty="0"/>
          </a:p>
          <a:p>
            <a:pPr>
              <a:buClr>
                <a:srgbClr val="FF0000"/>
              </a:buClr>
            </a:pPr>
            <a:endParaRPr lang="en-US" sz="2800" b="1" dirty="0">
              <a:solidFill>
                <a:srgbClr val="0070C0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0066FF"/>
                </a:solidFill>
              </a:rPr>
              <a:t>CHEMISTRY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endParaRPr lang="en-US" sz="2800" b="1" dirty="0">
              <a:solidFill>
                <a:srgbClr val="0066FF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0066FF"/>
                </a:solidFill>
              </a:rPr>
              <a:t>ECOLOGY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endParaRPr lang="en-US" sz="2800" b="1" dirty="0">
              <a:solidFill>
                <a:srgbClr val="0066FF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0066FF"/>
                </a:solidFill>
              </a:rPr>
              <a:t>AGRICULTURE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heel spokes="2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FFA702C-90CE-4D3A-955B-C591F3877AC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971" y="92765"/>
            <a:ext cx="1065820" cy="1005840"/>
          </a:xfrm>
          <a:prstGeom prst="rect">
            <a:avLst/>
          </a:prstGeom>
        </p:spPr>
      </p:pic>
      <p:pic>
        <p:nvPicPr>
          <p:cNvPr id="1026" name="Picture 2" descr="Image result for â«Ø´Ø¹Ø§Ø± ÙÙÙØ© Ø§ÙØ¹ÙÙÙ Ø¬Ø§ÙØ¹Ø© Ø§ÙØ¨ØµØ±Ø©â¬â">
            <a:extLst>
              <a:ext uri="{FF2B5EF4-FFF2-40B4-BE49-F238E27FC236}">
                <a16:creationId xmlns:a16="http://schemas.microsoft.com/office/drawing/2014/main" id="{5D8F25E5-8497-4AE4-ACEE-A54FEA9BB7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637" y="106017"/>
            <a:ext cx="1005840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andia national laboratories">
            <a:extLst>
              <a:ext uri="{FF2B5EF4-FFF2-40B4-BE49-F238E27FC236}">
                <a16:creationId xmlns:a16="http://schemas.microsoft.com/office/drawing/2014/main" id="{34ECEC56-52C7-432A-9AFA-FA3D1A4C5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023" y="5852160"/>
            <a:ext cx="1301977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BE41F20-B0CB-4A51-8A2B-BB7D88D198D2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67500" y="103662"/>
            <a:ext cx="1034786" cy="100584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16855" y="1442428"/>
            <a:ext cx="63506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400" b="1" dirty="0">
                <a:solidFill>
                  <a:srgbClr val="C00000"/>
                </a:solidFill>
              </a:rPr>
              <a:t>Biosafety Program Goals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64775" y="1815354"/>
            <a:ext cx="10986247" cy="4074459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sz="2800" b="1" dirty="0">
                <a:solidFill>
                  <a:srgbClr val="0070C0"/>
                </a:solidFill>
              </a:rPr>
              <a:t>Assist laboratory research and support personnel in working safely with biological agents and materials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Meet regulatory requirements and guidelines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Provide a competitive advantage to the organization</a:t>
            </a:r>
          </a:p>
        </p:txBody>
      </p:sp>
    </p:spTree>
  </p:cSld>
  <p:clrMapOvr>
    <a:masterClrMapping/>
  </p:clrMapOvr>
  <p:transition>
    <p:plu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FFA702C-90CE-4D3A-955B-C591F3877AC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971" y="92765"/>
            <a:ext cx="1065820" cy="1005840"/>
          </a:xfrm>
          <a:prstGeom prst="rect">
            <a:avLst/>
          </a:prstGeom>
        </p:spPr>
      </p:pic>
      <p:pic>
        <p:nvPicPr>
          <p:cNvPr id="1026" name="Picture 2" descr="Image result for â«Ø´Ø¹Ø§Ø± ÙÙÙØ© Ø§ÙØ¹ÙÙÙ Ø¬Ø§ÙØ¹Ø© Ø§ÙØ¨ØµØ±Ø©â¬â">
            <a:extLst>
              <a:ext uri="{FF2B5EF4-FFF2-40B4-BE49-F238E27FC236}">
                <a16:creationId xmlns:a16="http://schemas.microsoft.com/office/drawing/2014/main" id="{5D8F25E5-8497-4AE4-ACEE-A54FEA9BB7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637" y="106017"/>
            <a:ext cx="1005840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andia national laboratories">
            <a:extLst>
              <a:ext uri="{FF2B5EF4-FFF2-40B4-BE49-F238E27FC236}">
                <a16:creationId xmlns:a16="http://schemas.microsoft.com/office/drawing/2014/main" id="{34ECEC56-52C7-432A-9AFA-FA3D1A4C5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023" y="5852160"/>
            <a:ext cx="1301977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BE41F20-B0CB-4A51-8A2B-BB7D88D198D2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18299" y="129062"/>
            <a:ext cx="1034786" cy="100584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97252" y="1415534"/>
            <a:ext cx="963590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400" b="1" dirty="0">
                <a:solidFill>
                  <a:srgbClr val="C00000"/>
                </a:solidFill>
              </a:rPr>
              <a:t>What is Biosafety </a:t>
            </a:r>
            <a:r>
              <a:rPr lang="en-US" sz="4400" b="1" dirty="0" err="1">
                <a:solidFill>
                  <a:srgbClr val="C00000"/>
                </a:solidFill>
              </a:rPr>
              <a:t>Biorisk</a:t>
            </a:r>
            <a:r>
              <a:rPr lang="en-US" sz="4400" b="1" dirty="0">
                <a:solidFill>
                  <a:srgbClr val="C00000"/>
                </a:solidFill>
              </a:rPr>
              <a:t> assessment ?</a:t>
            </a:r>
          </a:p>
        </p:txBody>
      </p:sp>
      <p:sp>
        <p:nvSpPr>
          <p:cNvPr id="9" name="Rectangle 8"/>
          <p:cNvSpPr/>
          <p:nvPr/>
        </p:nvSpPr>
        <p:spPr>
          <a:xfrm>
            <a:off x="393896" y="2249252"/>
            <a:ext cx="1143703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800" b="1" dirty="0" err="1">
                <a:solidFill>
                  <a:srgbClr val="0070C0"/>
                </a:solidFill>
              </a:rPr>
              <a:t>Biorisk</a:t>
            </a:r>
            <a:r>
              <a:rPr lang="en-US" sz="2800" b="1" dirty="0">
                <a:solidFill>
                  <a:srgbClr val="0070C0"/>
                </a:solidFill>
              </a:rPr>
              <a:t> assessment definition</a:t>
            </a:r>
          </a:p>
          <a:p>
            <a:pPr>
              <a:buClr>
                <a:srgbClr val="C00000"/>
              </a:buClr>
            </a:pPr>
            <a:endParaRPr lang="en-US" sz="2800" b="1" dirty="0">
              <a:solidFill>
                <a:srgbClr val="0070C0"/>
              </a:solidFill>
            </a:endParaRPr>
          </a:p>
          <a:p>
            <a:pPr algn="just">
              <a:lnSpc>
                <a:spcPct val="150000"/>
              </a:lnSpc>
              <a:buClr>
                <a:srgbClr val="C00000"/>
              </a:buClr>
            </a:pPr>
            <a:r>
              <a:rPr lang="en-US" sz="2800" b="1" dirty="0"/>
              <a:t>Process of evaluating the </a:t>
            </a:r>
            <a:r>
              <a:rPr lang="en-US" sz="2800" b="1" dirty="0" err="1"/>
              <a:t>biorisk</a:t>
            </a:r>
            <a:r>
              <a:rPr lang="en-US" sz="2800" b="1" dirty="0"/>
              <a:t>(s) arising from a biohazard(s), taking into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</a:pPr>
            <a:r>
              <a:rPr lang="en-US" sz="2800" b="1" dirty="0"/>
              <a:t> account the adequacy of any existing controls, and deciding whether or not 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</a:pPr>
            <a:r>
              <a:rPr lang="en-US" sz="2800" b="1" dirty="0"/>
              <a:t>the </a:t>
            </a:r>
            <a:r>
              <a:rPr lang="en-US" sz="2800" b="1" dirty="0" err="1"/>
              <a:t>biorisk</a:t>
            </a:r>
            <a:r>
              <a:rPr lang="en-US" sz="2800" b="1" dirty="0"/>
              <a:t>(s) is acceptable</a:t>
            </a:r>
          </a:p>
          <a:p>
            <a:pPr>
              <a:buClr>
                <a:srgbClr val="C00000"/>
              </a:buClr>
            </a:pPr>
            <a:endParaRPr lang="en-US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FFA702C-90CE-4D3A-955B-C591F3877AC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971" y="92765"/>
            <a:ext cx="1065820" cy="1005840"/>
          </a:xfrm>
          <a:prstGeom prst="rect">
            <a:avLst/>
          </a:prstGeom>
        </p:spPr>
      </p:pic>
      <p:pic>
        <p:nvPicPr>
          <p:cNvPr id="1026" name="Picture 2" descr="Image result for â«Ø´Ø¹Ø§Ø± ÙÙÙØ© Ø§ÙØ¹ÙÙÙ Ø¬Ø§ÙØ¹Ø© Ø§ÙØ¨ØµØ±Ø©â¬â">
            <a:extLst>
              <a:ext uri="{FF2B5EF4-FFF2-40B4-BE49-F238E27FC236}">
                <a16:creationId xmlns:a16="http://schemas.microsoft.com/office/drawing/2014/main" id="{5D8F25E5-8497-4AE4-ACEE-A54FEA9BB7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637" y="106017"/>
            <a:ext cx="1005840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andia national laboratories">
            <a:extLst>
              <a:ext uri="{FF2B5EF4-FFF2-40B4-BE49-F238E27FC236}">
                <a16:creationId xmlns:a16="http://schemas.microsoft.com/office/drawing/2014/main" id="{34ECEC56-52C7-432A-9AFA-FA3D1A4C5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023" y="5852160"/>
            <a:ext cx="1301977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BE41F20-B0CB-4A51-8A2B-BB7D88D198D2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89699" y="137528"/>
            <a:ext cx="1034786" cy="1005840"/>
          </a:xfrm>
          <a:prstGeom prst="rect">
            <a:avLst/>
          </a:prstGeom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6" cstate="print"/>
          <a:srcRect l="33749" t="12000" r="26250" b="12000"/>
          <a:stretch>
            <a:fillRect/>
          </a:stretch>
        </p:blipFill>
        <p:spPr bwMode="auto">
          <a:xfrm>
            <a:off x="5332974" y="1169894"/>
            <a:ext cx="5646737" cy="5688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8"/>
          <p:cNvSpPr/>
          <p:nvPr/>
        </p:nvSpPr>
        <p:spPr>
          <a:xfrm>
            <a:off x="6548718" y="2877671"/>
            <a:ext cx="2675964" cy="726141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5153" y="1671917"/>
            <a:ext cx="6306671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Risk assessment  strategy</a:t>
            </a:r>
          </a:p>
        </p:txBody>
      </p:sp>
    </p:spTree>
  </p:cSld>
  <p:clrMapOvr>
    <a:masterClrMapping/>
  </p:clrMapOvr>
  <p:transition>
    <p:checke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FFA702C-90CE-4D3A-955B-C591F3877AC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971" y="92765"/>
            <a:ext cx="1065820" cy="1005840"/>
          </a:xfrm>
          <a:prstGeom prst="rect">
            <a:avLst/>
          </a:prstGeom>
        </p:spPr>
      </p:pic>
      <p:pic>
        <p:nvPicPr>
          <p:cNvPr id="1026" name="Picture 2" descr="Image result for â«Ø´Ø¹Ø§Ø± ÙÙÙØ© Ø§ÙØ¹ÙÙÙ Ø¬Ø§ÙØ¹Ø© Ø§ÙØ¨ØµØ±Ø©â¬â">
            <a:extLst>
              <a:ext uri="{FF2B5EF4-FFF2-40B4-BE49-F238E27FC236}">
                <a16:creationId xmlns:a16="http://schemas.microsoft.com/office/drawing/2014/main" id="{5D8F25E5-8497-4AE4-ACEE-A54FEA9BB7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637" y="106017"/>
            <a:ext cx="1005840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andia national laboratories">
            <a:extLst>
              <a:ext uri="{FF2B5EF4-FFF2-40B4-BE49-F238E27FC236}">
                <a16:creationId xmlns:a16="http://schemas.microsoft.com/office/drawing/2014/main" id="{34ECEC56-52C7-432A-9AFA-FA3D1A4C5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023" y="5852160"/>
            <a:ext cx="1301977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BE41F20-B0CB-4A51-8A2B-BB7D88D198D2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81232" y="103662"/>
            <a:ext cx="1034786" cy="100584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78902" y="1724816"/>
            <a:ext cx="940206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4400" b="1" dirty="0">
                <a:solidFill>
                  <a:srgbClr val="C00000"/>
                </a:solidFill>
              </a:rPr>
              <a:t>Why need Biosafety  management  ?</a:t>
            </a:r>
          </a:p>
        </p:txBody>
      </p:sp>
      <p:sp>
        <p:nvSpPr>
          <p:cNvPr id="8" name="Rectangle 7"/>
          <p:cNvSpPr/>
          <p:nvPr/>
        </p:nvSpPr>
        <p:spPr>
          <a:xfrm>
            <a:off x="389964" y="2729318"/>
            <a:ext cx="1157791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For the following reasons</a:t>
            </a:r>
          </a:p>
          <a:p>
            <a:pPr marL="514350" indent="-514350"/>
            <a:r>
              <a:rPr lang="en-US" sz="2800" b="1" dirty="0"/>
              <a:t>1. Pre-accident risk management (accident prevention).</a:t>
            </a:r>
          </a:p>
          <a:p>
            <a:pPr marL="514350" indent="-514350">
              <a:buAutoNum type="arabicPeriod"/>
            </a:pPr>
            <a:endParaRPr lang="en-US" sz="2800" b="1" dirty="0"/>
          </a:p>
          <a:p>
            <a:pPr marL="514350" indent="-514350"/>
            <a:r>
              <a:rPr lang="en-US" sz="2800" b="1" dirty="0"/>
              <a:t>2. Risk management in event (occurrence of accidents) .</a:t>
            </a:r>
            <a:endParaRPr lang="ar-IQ" sz="2800" b="1" dirty="0"/>
          </a:p>
          <a:p>
            <a:pPr marL="514350" indent="-514350"/>
            <a:endParaRPr lang="ar-IQ" sz="2800" b="1" dirty="0"/>
          </a:p>
          <a:p>
            <a:pPr marL="514350" indent="-514350"/>
            <a:r>
              <a:rPr lang="en-US" sz="2800" b="1" dirty="0"/>
              <a:t>3. Manage procedures after the event (when the event ends) .</a:t>
            </a:r>
          </a:p>
        </p:txBody>
      </p:sp>
    </p:spTree>
  </p:cSld>
  <p:clrMapOvr>
    <a:masterClrMapping/>
  </p:clrMapOvr>
  <p:transition>
    <p:circl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FFA702C-90CE-4D3A-955B-C591F3877AC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971" y="92765"/>
            <a:ext cx="1065820" cy="1005840"/>
          </a:xfrm>
          <a:prstGeom prst="rect">
            <a:avLst/>
          </a:prstGeom>
        </p:spPr>
      </p:pic>
      <p:pic>
        <p:nvPicPr>
          <p:cNvPr id="1026" name="Picture 2" descr="Image result for â«Ø´Ø¹Ø§Ø± ÙÙÙØ© Ø§ÙØ¹ÙÙÙ Ø¬Ø§ÙØ¹Ø© Ø§ÙØ¨ØµØ±Ø©â¬â">
            <a:extLst>
              <a:ext uri="{FF2B5EF4-FFF2-40B4-BE49-F238E27FC236}">
                <a16:creationId xmlns:a16="http://schemas.microsoft.com/office/drawing/2014/main" id="{5D8F25E5-8497-4AE4-ACEE-A54FEA9BB7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637" y="106017"/>
            <a:ext cx="1005840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andia national laboratories">
            <a:extLst>
              <a:ext uri="{FF2B5EF4-FFF2-40B4-BE49-F238E27FC236}">
                <a16:creationId xmlns:a16="http://schemas.microsoft.com/office/drawing/2014/main" id="{34ECEC56-52C7-432A-9AFA-FA3D1A4C5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023" y="5852160"/>
            <a:ext cx="1301977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BE41F20-B0CB-4A51-8A2B-BB7D88D198D2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32033" y="128693"/>
            <a:ext cx="1034786" cy="100584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78902" y="1348300"/>
            <a:ext cx="104376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b="1" dirty="0">
                <a:solidFill>
                  <a:srgbClr val="C00000"/>
                </a:solidFill>
              </a:rPr>
              <a:t>Pre-accident risk management (accident prevention).</a:t>
            </a:r>
          </a:p>
        </p:txBody>
      </p:sp>
      <p:sp>
        <p:nvSpPr>
          <p:cNvPr id="8" name="Rectangle 7"/>
          <p:cNvSpPr/>
          <p:nvPr/>
        </p:nvSpPr>
        <p:spPr>
          <a:xfrm>
            <a:off x="376519" y="1984752"/>
            <a:ext cx="115241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C00000"/>
                </a:solidFill>
              </a:rPr>
              <a:t>Training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>
                <a:solidFill>
                  <a:srgbClr val="C00000"/>
                </a:solidFill>
              </a:rPr>
              <a:t>: </a:t>
            </a:r>
            <a:r>
              <a:rPr lang="en-US" sz="2800" b="1" dirty="0">
                <a:solidFill>
                  <a:srgbClr val="0070C0"/>
                </a:solidFill>
              </a:rPr>
              <a:t>identify needs such as emergency and spill response, waste handling, hazard identification,  and exposure control .</a:t>
            </a:r>
          </a:p>
          <a:p>
            <a:pPr marL="0" lvl="2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0070C0"/>
                </a:solidFill>
              </a:rPr>
              <a:t>Follow-up : by safety officials</a:t>
            </a:r>
          </a:p>
          <a:p>
            <a:pPr marL="0" lvl="2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0070C0"/>
                </a:solidFill>
              </a:rPr>
              <a:t>Development of safety programs</a:t>
            </a:r>
          </a:p>
          <a:p>
            <a:pPr marL="0" lvl="2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0070C0"/>
                </a:solidFill>
              </a:rPr>
              <a:t>Follow-up waste management processes</a:t>
            </a:r>
            <a:endParaRPr lang="ar-IQ" sz="2800" b="1" dirty="0">
              <a:solidFill>
                <a:srgbClr val="0070C0"/>
              </a:solidFill>
            </a:endParaRPr>
          </a:p>
          <a:p>
            <a:pPr marL="0" lvl="2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0070C0"/>
                </a:solidFill>
              </a:rPr>
              <a:t>Maintenance of safety equipment</a:t>
            </a:r>
            <a:endParaRPr lang="en-US" sz="2800" b="1" dirty="0"/>
          </a:p>
          <a:p>
            <a:pPr marL="514350" indent="-514350"/>
            <a:endParaRPr lang="en-US" sz="2800" b="1" dirty="0"/>
          </a:p>
        </p:txBody>
      </p:sp>
    </p:spTree>
  </p:cSld>
  <p:clrMapOvr>
    <a:masterClrMapping/>
  </p:clrMapOvr>
  <p:transition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FFA702C-90CE-4D3A-955B-C591F3877AC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971" y="92765"/>
            <a:ext cx="1065820" cy="1005840"/>
          </a:xfrm>
          <a:prstGeom prst="rect">
            <a:avLst/>
          </a:prstGeom>
        </p:spPr>
      </p:pic>
      <p:pic>
        <p:nvPicPr>
          <p:cNvPr id="1026" name="Picture 2" descr="Image result for â«Ø´Ø¹Ø§Ø± ÙÙÙØ© Ø§ÙØ¹ÙÙÙ Ø¬Ø§ÙØ¹Ø© Ø§ÙØ¨ØµØ±Ø©â¬â">
            <a:extLst>
              <a:ext uri="{FF2B5EF4-FFF2-40B4-BE49-F238E27FC236}">
                <a16:creationId xmlns:a16="http://schemas.microsoft.com/office/drawing/2014/main" id="{5D8F25E5-8497-4AE4-ACEE-A54FEA9BB7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637" y="106017"/>
            <a:ext cx="1005840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andia national laboratories">
            <a:extLst>
              <a:ext uri="{FF2B5EF4-FFF2-40B4-BE49-F238E27FC236}">
                <a16:creationId xmlns:a16="http://schemas.microsoft.com/office/drawing/2014/main" id="{34ECEC56-52C7-432A-9AFA-FA3D1A4C5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023" y="5852160"/>
            <a:ext cx="1301977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BE41F20-B0CB-4A51-8A2B-BB7D88D198D2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98166" y="145995"/>
            <a:ext cx="1034786" cy="100584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81613" y="1576899"/>
            <a:ext cx="94639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b="1" dirty="0">
                <a:solidFill>
                  <a:srgbClr val="C00000"/>
                </a:solidFill>
              </a:rPr>
              <a:t>Risk management in event (occurrence of accidents) </a:t>
            </a:r>
          </a:p>
        </p:txBody>
      </p:sp>
      <p:sp>
        <p:nvSpPr>
          <p:cNvPr id="8" name="Rectangle 7"/>
          <p:cNvSpPr/>
          <p:nvPr/>
        </p:nvSpPr>
        <p:spPr>
          <a:xfrm>
            <a:off x="699247" y="2424064"/>
            <a:ext cx="10999694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</a:rPr>
              <a:t>Includes: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0070C0"/>
                </a:solidFill>
              </a:rPr>
              <a:t>Prevent spread event 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0070C0"/>
                </a:solidFill>
              </a:rPr>
              <a:t>Quick reporting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0070C0"/>
                </a:solidFill>
              </a:rPr>
              <a:t> Emergency Plan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0070C0"/>
                </a:solidFill>
              </a:rPr>
              <a:t>Evacuation plan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0070C0"/>
                </a:solidFill>
              </a:rPr>
              <a:t>Emergency equipment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0070C0"/>
                </a:solidFill>
              </a:rPr>
              <a:t>Team to handle the event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comb dir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3377</TotalTime>
  <Words>369</Words>
  <Application>Microsoft Office PowerPoint</Application>
  <PresentationFormat>Widescreen</PresentationFormat>
  <Paragraphs>88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Bahnschrift</vt:lpstr>
      <vt:lpstr>Calibri</vt:lpstr>
      <vt:lpstr>Calibri Light</vt:lpstr>
      <vt:lpstr>Sitka Banner</vt:lpstr>
      <vt:lpstr>Tahoma</vt:lpstr>
      <vt:lpstr>Wingdings</vt:lpstr>
      <vt:lpstr>Office Theme</vt:lpstr>
      <vt:lpstr>PowerPoint Presentation</vt:lpstr>
      <vt:lpstr>PowerPoint Presentation</vt:lpstr>
      <vt:lpstr>Biosafety is related to several fields</vt:lpstr>
      <vt:lpstr>PowerPoint Presentation</vt:lpstr>
      <vt:lpstr>PowerPoint Presentation</vt:lpstr>
      <vt:lpstr>Risk assessment  strategy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Talib</dc:creator>
  <cp:lastModifiedBy>saadmahdi saadmahdi</cp:lastModifiedBy>
  <cp:revision>52</cp:revision>
  <dcterms:created xsi:type="dcterms:W3CDTF">2019-04-02T21:39:22Z</dcterms:created>
  <dcterms:modified xsi:type="dcterms:W3CDTF">2024-03-21T02:17:21Z</dcterms:modified>
</cp:coreProperties>
</file>